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7" r:id="rId5"/>
    <p:sldId id="348" r:id="rId6"/>
    <p:sldId id="414" r:id="rId7"/>
    <p:sldId id="415" r:id="rId8"/>
    <p:sldId id="416" r:id="rId9"/>
    <p:sldId id="417" r:id="rId10"/>
    <p:sldId id="391" r:id="rId11"/>
    <p:sldId id="424" r:id="rId12"/>
    <p:sldId id="390" r:id="rId13"/>
    <p:sldId id="392" r:id="rId14"/>
    <p:sldId id="418" r:id="rId15"/>
    <p:sldId id="419" r:id="rId16"/>
    <p:sldId id="420" r:id="rId17"/>
    <p:sldId id="421" r:id="rId18"/>
    <p:sldId id="422" r:id="rId19"/>
    <p:sldId id="423" r:id="rId20"/>
    <p:sldId id="405" r:id="rId21"/>
    <p:sldId id="406" r:id="rId2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5589F1-B6D2-4ABC-89DD-176BB7EA2704}" type="datetimeFigureOut">
              <a:rPr lang="pt-BR"/>
              <a:pPr>
                <a:defRPr/>
              </a:pPr>
              <a:t>24/04/2013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57CDAF-9A01-4755-A102-F362C3BDC1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257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421A83-1318-4449-91B8-F2E58413992E}" type="slidenum">
              <a:rPr lang="pt-BR"/>
              <a:pPr>
                <a:defRPr/>
              </a:pPr>
              <a:t>2</a:t>
            </a:fld>
            <a:endParaRPr lang="pt-BR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31813C-59E5-4E48-9F40-280473F85C3E}" type="slidenum">
              <a:rPr lang="pt-BR" smtClean="0"/>
              <a:pPr eaLnBrk="1" hangingPunct="1">
                <a:defRPr/>
              </a:pPr>
              <a:t>17</a:t>
            </a:fld>
            <a:endParaRPr lang="pt-BR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6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5"/>
            <p:cNvSpPr/>
            <p:nvPr userDrawn="1"/>
          </p:nvSpPr>
          <p:spPr>
            <a:xfrm>
              <a:off x="0" y="762000"/>
              <a:ext cx="9144000" cy="46038"/>
            </a:xfrm>
            <a:prstGeom prst="rect">
              <a:avLst/>
            </a:prstGeom>
            <a:solidFill>
              <a:srgbClr val="FFD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0" y="0"/>
              <a:ext cx="9144000" cy="7620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0" y="808038"/>
              <a:ext cx="9144000" cy="46037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pic>
          <p:nvPicPr>
            <p:cNvPr id="6" name="Picture 14" descr="laco depaids 2011.wm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457200"/>
              <a:ext cx="876300" cy="844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11"/>
            <p:cNvSpPr/>
            <p:nvPr userDrawn="1"/>
          </p:nvSpPr>
          <p:spPr>
            <a:xfrm>
              <a:off x="0" y="6705600"/>
              <a:ext cx="9144000" cy="1524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pic>
          <p:nvPicPr>
            <p:cNvPr id="8" name="Picture 12" descr="assinaturas 2011 preto.wmf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6180138"/>
              <a:ext cx="3975100" cy="373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296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4D02C-3F77-454C-B41F-1C510D93741F}" type="datetimeFigureOut">
              <a:rPr lang="pt-BR"/>
              <a:pPr>
                <a:defRPr/>
              </a:pPr>
              <a:t>24/04/2013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290CF-8879-4A00-8864-7A4DADD7E8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10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E74A-6BE4-451E-B8DE-E3CCD69CC44B}" type="datetimeFigureOut">
              <a:rPr lang="pt-BR"/>
              <a:pPr>
                <a:defRPr/>
              </a:pPr>
              <a:t>24/04/2013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F86A8-1FF3-4095-BAA7-D6019B90C7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542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48D40-4F1F-4DC5-B3F6-0C6D67CACB7C}" type="datetimeFigureOut">
              <a:rPr lang="pt-BR"/>
              <a:pPr>
                <a:defRPr/>
              </a:pPr>
              <a:t>24/04/2013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FB922-CDB1-482C-899F-B504297675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3492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3D6F05DA-1671-4D76-8612-187A5AC3EE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789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6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5"/>
            <p:cNvSpPr/>
            <p:nvPr userDrawn="1"/>
          </p:nvSpPr>
          <p:spPr>
            <a:xfrm>
              <a:off x="0" y="762000"/>
              <a:ext cx="9144000" cy="46038"/>
            </a:xfrm>
            <a:prstGeom prst="rect">
              <a:avLst/>
            </a:prstGeom>
            <a:solidFill>
              <a:srgbClr val="FFD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grpSp>
          <p:nvGrpSpPr>
            <p:cNvPr id="4" name="Group 10"/>
            <p:cNvGrpSpPr>
              <a:grpSpLocks/>
            </p:cNvGrpSpPr>
            <p:nvPr userDrawn="1"/>
          </p:nvGrpSpPr>
          <p:grpSpPr bwMode="auto">
            <a:xfrm>
              <a:off x="0" y="0"/>
              <a:ext cx="9144000" cy="1301750"/>
              <a:chOff x="0" y="0"/>
              <a:chExt cx="5760" cy="820"/>
            </a:xfrm>
          </p:grpSpPr>
          <p:sp>
            <p:nvSpPr>
              <p:cNvPr id="6" name="Rectangle 3"/>
              <p:cNvSpPr/>
              <p:nvPr/>
            </p:nvSpPr>
            <p:spPr>
              <a:xfrm>
                <a:off x="0" y="0"/>
                <a:ext cx="5760" cy="480"/>
              </a:xfrm>
              <a:prstGeom prst="rect">
                <a:avLst/>
              </a:prstGeom>
              <a:solidFill>
                <a:srgbClr val="80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>
                  <a:solidFill>
                    <a:srgbClr val="FFFFFF"/>
                  </a:solidFill>
                  <a:ea typeface="ＭＳ Ｐゴシック" pitchFamily="-107" charset="-128"/>
                </a:endParaRPr>
              </a:p>
            </p:txBody>
          </p:sp>
          <p:sp>
            <p:nvSpPr>
              <p:cNvPr id="7" name="Rectangle 4"/>
              <p:cNvSpPr/>
              <p:nvPr/>
            </p:nvSpPr>
            <p:spPr>
              <a:xfrm>
                <a:off x="0" y="509"/>
                <a:ext cx="5760" cy="29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>
                  <a:solidFill>
                    <a:srgbClr val="FFFFFF"/>
                  </a:solidFill>
                  <a:ea typeface="ＭＳ Ｐゴシック" pitchFamily="-107" charset="-128"/>
                </a:endParaRPr>
              </a:p>
            </p:txBody>
          </p:sp>
          <p:pic>
            <p:nvPicPr>
              <p:cNvPr id="8" name="Picture 14" descr="laco depaids 2011.wmf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8" y="288"/>
                <a:ext cx="552" cy="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" name="Rectangle 11"/>
            <p:cNvSpPr/>
            <p:nvPr userDrawn="1"/>
          </p:nvSpPr>
          <p:spPr>
            <a:xfrm>
              <a:off x="0" y="6705600"/>
              <a:ext cx="9144000" cy="1524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751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 userDrawn="1"/>
        </p:nvSpPr>
        <p:spPr>
          <a:xfrm>
            <a:off x="0" y="384175"/>
            <a:ext cx="9144000" cy="46038"/>
          </a:xfrm>
          <a:prstGeom prst="rect">
            <a:avLst/>
          </a:prstGeom>
          <a:solidFill>
            <a:srgbClr val="FFD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3" name="Rectangle 3"/>
          <p:cNvSpPr/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4" name="Rectangle 4"/>
          <p:cNvSpPr/>
          <p:nvPr/>
        </p:nvSpPr>
        <p:spPr bwMode="auto">
          <a:xfrm>
            <a:off x="0" y="430213"/>
            <a:ext cx="9144000" cy="4603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5" name="Rectangle 11"/>
          <p:cNvSpPr/>
          <p:nvPr userDrawn="1"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pic>
        <p:nvPicPr>
          <p:cNvPr id="6" name="Picture 14" descr="laco depaids 2011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513" y="115888"/>
            <a:ext cx="6731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887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53FDD-57E6-499F-893D-EED553CBBC82}" type="datetimeFigureOut">
              <a:rPr lang="pt-BR"/>
              <a:pPr>
                <a:defRPr/>
              </a:pPr>
              <a:t>24/04/2013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7CBF9-A190-44C0-9D45-C58AD9CF76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07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A4EAF-B881-4BAC-9601-9287C63B633B}" type="datetimeFigureOut">
              <a:rPr lang="pt-BR"/>
              <a:pPr>
                <a:defRPr/>
              </a:pPr>
              <a:t>24/04/2013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F3F09-282A-41DC-8A84-2EF0499845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79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63FD3-683B-4C87-A1BE-F0079265F1B1}" type="datetimeFigureOut">
              <a:rPr lang="pt-BR"/>
              <a:pPr>
                <a:defRPr/>
              </a:pPr>
              <a:t>24/04/2013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7625B-FE07-4806-A1BD-AD392A6DB8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29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56604-4457-4C1D-BF23-CA3D39D4D561}" type="datetimeFigureOut">
              <a:rPr lang="pt-BR"/>
              <a:pPr>
                <a:defRPr/>
              </a:pPr>
              <a:t>24/04/2013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3C8AA-63FD-4EE4-9501-B32B2E8C7E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13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97F3D-43A3-44D4-BDA9-4E80855F23D3}" type="datetimeFigureOut">
              <a:rPr lang="pt-BR"/>
              <a:pPr>
                <a:defRPr/>
              </a:pPr>
              <a:t>24/04/2013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604A0-D83E-4789-BA6F-C28C926E34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497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425AF-9AFC-4737-86A8-47993905DFC7}" type="datetimeFigureOut">
              <a:rPr lang="pt-BR"/>
              <a:pPr>
                <a:defRPr/>
              </a:pPr>
              <a:t>24/04/2013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FF953-3E07-4BB0-A4A1-B4856F1A99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59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upo 6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5"/>
            <p:cNvSpPr/>
            <p:nvPr userDrawn="1"/>
          </p:nvSpPr>
          <p:spPr>
            <a:xfrm>
              <a:off x="0" y="762000"/>
              <a:ext cx="9144000" cy="46038"/>
            </a:xfrm>
            <a:prstGeom prst="rect">
              <a:avLst/>
            </a:prstGeom>
            <a:solidFill>
              <a:srgbClr val="FFD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sp>
          <p:nvSpPr>
            <p:cNvPr id="9" name="Rectangle 3"/>
            <p:cNvSpPr/>
            <p:nvPr/>
          </p:nvSpPr>
          <p:spPr bwMode="auto">
            <a:xfrm>
              <a:off x="0" y="0"/>
              <a:ext cx="9144000" cy="7620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sp>
          <p:nvSpPr>
            <p:cNvPr id="10" name="Rectangle 4"/>
            <p:cNvSpPr/>
            <p:nvPr/>
          </p:nvSpPr>
          <p:spPr bwMode="auto">
            <a:xfrm>
              <a:off x="0" y="808038"/>
              <a:ext cx="9144000" cy="46037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pic>
          <p:nvPicPr>
            <p:cNvPr id="1030" name="Picture 14" descr="laco depaids 2011.wmf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457200"/>
              <a:ext cx="876300" cy="844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ctangle 11"/>
            <p:cNvSpPr/>
            <p:nvPr userDrawn="1"/>
          </p:nvSpPr>
          <p:spPr>
            <a:xfrm>
              <a:off x="0" y="6705600"/>
              <a:ext cx="9144000" cy="1524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pic>
          <p:nvPicPr>
            <p:cNvPr id="1032" name="Picture 12" descr="assinaturas 2011 preto.wmf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6180138"/>
              <a:ext cx="3975100" cy="373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3"/>
          <p:cNvSpPr txBox="1">
            <a:spLocks noChangeArrowheads="1"/>
          </p:cNvSpPr>
          <p:nvPr/>
        </p:nvSpPr>
        <p:spPr bwMode="auto">
          <a:xfrm>
            <a:off x="1797050" y="3538538"/>
            <a:ext cx="6015038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3587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</a:pPr>
            <a:r>
              <a:rPr lang="en-US" sz="2000" b="1" i="1" dirty="0">
                <a:latin typeface="Verdana" pitchFamily="34" charset="0"/>
                <a:ea typeface="ＭＳ Ｐゴシック" pitchFamily="34" charset="-128"/>
              </a:rPr>
              <a:t>Juliana </a:t>
            </a:r>
            <a:r>
              <a:rPr lang="en-US" sz="2000" b="1" i="1" dirty="0" err="1">
                <a:latin typeface="Verdana" pitchFamily="34" charset="0"/>
                <a:ea typeface="ＭＳ Ｐゴシック" pitchFamily="34" charset="-128"/>
              </a:rPr>
              <a:t>Monteiro</a:t>
            </a:r>
            <a:r>
              <a:rPr lang="en-US" sz="2000" b="1" i="1" dirty="0">
                <a:latin typeface="Verdana" pitchFamily="34" charset="0"/>
                <a:ea typeface="ＭＳ Ｐゴシック" pitchFamily="34" charset="-128"/>
              </a:rPr>
              <a:t> da Cruz</a:t>
            </a:r>
          </a:p>
          <a:p>
            <a:pPr lvl="1" algn="r" eaLnBrk="1" hangingPunct="1">
              <a:spcAft>
                <a:spcPts val="600"/>
              </a:spcAft>
            </a:pPr>
            <a:r>
              <a:rPr lang="en-US" sz="1400" dirty="0" smtClean="0">
                <a:latin typeface="Verdana" pitchFamily="34" charset="0"/>
                <a:ea typeface="ＭＳ Ｐゴシック" pitchFamily="34" charset="-128"/>
              </a:rPr>
              <a:t>Ponto Focal do </a:t>
            </a:r>
            <a:r>
              <a:rPr lang="pt-BR" sz="1400" dirty="0">
                <a:latin typeface="Verdana" pitchFamily="34" charset="0"/>
                <a:ea typeface="ＭＳ Ｐゴシック" pitchFamily="34" charset="-128"/>
              </a:rPr>
              <a:t>Núcleo</a:t>
            </a:r>
            <a:r>
              <a:rPr lang="en-US" sz="1400" dirty="0">
                <a:latin typeface="Verdana" pitchFamily="34" charset="0"/>
                <a:ea typeface="ＭＳ Ｐゴシック" pitchFamily="34" charset="-128"/>
              </a:rPr>
              <a:t> de </a:t>
            </a:r>
            <a:r>
              <a:rPr lang="pt-BR" sz="1400" dirty="0">
                <a:latin typeface="Verdana" pitchFamily="34" charset="0"/>
                <a:ea typeface="ＭＳ Ｐゴシック" pitchFamily="34" charset="-128"/>
              </a:rPr>
              <a:t>Governança</a:t>
            </a:r>
            <a:r>
              <a:rPr lang="en-US" sz="1400" dirty="0">
                <a:latin typeface="Verdana" pitchFamily="34" charset="0"/>
                <a:ea typeface="ＭＳ Ｐゴシック" pitchFamily="34" charset="-128"/>
              </a:rPr>
              <a:t> de TI</a:t>
            </a:r>
          </a:p>
          <a:p>
            <a:pPr lvl="1" algn="r" eaLnBrk="1" hangingPunct="1">
              <a:spcAft>
                <a:spcPts val="600"/>
              </a:spcAft>
            </a:pPr>
            <a:r>
              <a:rPr lang="en-US" sz="1400" dirty="0" err="1">
                <a:latin typeface="Verdana" pitchFamily="34" charset="0"/>
                <a:ea typeface="ＭＳ Ｐゴシック" pitchFamily="34" charset="-128"/>
              </a:rPr>
              <a:t>Coordenação</a:t>
            </a:r>
            <a:r>
              <a:rPr lang="en-US" sz="1400" dirty="0">
                <a:latin typeface="Verdana" pitchFamily="34" charset="0"/>
                <a:ea typeface="ＭＳ Ｐゴシック" pitchFamily="34" charset="-128"/>
              </a:rPr>
              <a:t>: CGGG</a:t>
            </a:r>
          </a:p>
          <a:p>
            <a:pPr algn="r" eaLnBrk="1" hangingPunct="1">
              <a:spcAft>
                <a:spcPts val="600"/>
              </a:spcAft>
            </a:pPr>
            <a:r>
              <a:rPr lang="en-US" sz="1400" dirty="0" err="1">
                <a:latin typeface="Verdana" pitchFamily="34" charset="0"/>
                <a:ea typeface="ＭＳ Ｐゴシック" pitchFamily="34" charset="-128"/>
              </a:rPr>
              <a:t>Departamento</a:t>
            </a:r>
            <a:r>
              <a:rPr lang="en-US" sz="1400" dirty="0">
                <a:latin typeface="Verdana" pitchFamily="34" charset="0"/>
                <a:ea typeface="ＭＳ Ｐゴシック" pitchFamily="34" charset="-128"/>
              </a:rPr>
              <a:t> de DST, Aids e </a:t>
            </a:r>
            <a:r>
              <a:rPr lang="en-US" sz="1400" dirty="0" err="1">
                <a:latin typeface="Verdana" pitchFamily="34" charset="0"/>
                <a:ea typeface="ＭＳ Ｐゴシック" pitchFamily="34" charset="-128"/>
              </a:rPr>
              <a:t>Hepatites</a:t>
            </a:r>
            <a:r>
              <a:rPr lang="en-US" sz="1400" dirty="0"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en-US" sz="1400" dirty="0" err="1">
                <a:latin typeface="Verdana" pitchFamily="34" charset="0"/>
                <a:ea typeface="ＭＳ Ｐゴシック" pitchFamily="34" charset="-128"/>
              </a:rPr>
              <a:t>Virais</a:t>
            </a:r>
            <a:endParaRPr lang="en-US" sz="1400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533400" y="1771650"/>
            <a:ext cx="7162800" cy="646113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SICLOM</a:t>
            </a:r>
            <a:endParaRPr lang="en-US" sz="3600" b="1" dirty="0">
              <a:solidFill>
                <a:srgbClr val="000000"/>
              </a:solidFill>
              <a:latin typeface="Verdana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250825" y="112713"/>
            <a:ext cx="8675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Mapa de Consumo Mensal</a:t>
            </a:r>
          </a:p>
        </p:txBody>
      </p:sp>
      <p:sp>
        <p:nvSpPr>
          <p:cNvPr id="3" name="Retângulo 2"/>
          <p:cNvSpPr/>
          <p:nvPr/>
        </p:nvSpPr>
        <p:spPr>
          <a:xfrm>
            <a:off x="253999" y="2636912"/>
            <a:ext cx="892651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Saídas: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Todas as saídas do período entre o dia 1º até último dia do mês de referência. Está dividida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em:</a:t>
            </a:r>
            <a:endParaRPr lang="pt-B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istribuído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- Quantitativo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distribuído no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período entre o dia 1º até último dia do mês de referência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Remanejado: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Quantitativo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insumos remanejados para outra unidade.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Devolução: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são as que têm como destinatária uma entidade de nível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superior (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Município,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Regional, Estado ou MS). 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Perdas: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Toda perda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ocorre no estoque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físico.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Ajuste </a:t>
            </a: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de saída: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Todo ajuste feito para saídas no mapa. Tem que ter justificativa.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97" y="1484784"/>
            <a:ext cx="8926514" cy="754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0825" y="112713"/>
            <a:ext cx="8675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Rede de Distribuição</a:t>
            </a:r>
            <a:endParaRPr lang="pt-BR" sz="28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752" y="980728"/>
            <a:ext cx="436237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152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2405063"/>
            <a:ext cx="573405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0825" y="112713"/>
            <a:ext cx="8675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sz="28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Pactuações</a:t>
            </a:r>
            <a:endParaRPr lang="pt-BR" sz="28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97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2" y="2655243"/>
            <a:ext cx="9144000" cy="1988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323528" y="161924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Plano de </a:t>
            </a:r>
            <a:r>
              <a:rPr lang="en-US" sz="2800" b="1" dirty="0" err="1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Necessidades</a:t>
            </a:r>
            <a:endParaRPr lang="en-US" sz="2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69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7756"/>
            <a:ext cx="9252520" cy="2269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323528" y="161924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Plano de </a:t>
            </a:r>
            <a:r>
              <a:rPr lang="en-US" sz="2800" b="1" dirty="0" err="1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Necessidades</a:t>
            </a:r>
            <a:endParaRPr lang="en-US" sz="2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816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977203"/>
            <a:ext cx="9324528" cy="357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23528" y="161924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Plano de </a:t>
            </a:r>
            <a:r>
              <a:rPr lang="en-US" sz="2800" b="1" dirty="0" err="1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Necessidades</a:t>
            </a:r>
            <a:endParaRPr lang="en-US" sz="2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910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09" y="2204864"/>
            <a:ext cx="9046091" cy="3079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323528" y="161924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Plano </a:t>
            </a:r>
            <a:r>
              <a:rPr lang="en-US" sz="2800" b="1" dirty="0" err="1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Consolidado</a:t>
            </a:r>
            <a:endParaRPr lang="en-US" sz="2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819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395288" y="1916832"/>
            <a:ext cx="828040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E-mail: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siclom@aids.gov.br</a:t>
            </a:r>
          </a:p>
          <a:p>
            <a:pPr algn="ctr"/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Todo e-mail enviado criará um número de O.S que será encaminhada automaticamente para o e-mail de origem do chamado.</a:t>
            </a:r>
          </a:p>
          <a:p>
            <a:pPr algn="ctr"/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Telefone:</a:t>
            </a:r>
          </a:p>
          <a:p>
            <a:pPr algn="ctr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0800 61 2439 - Ramal 1</a:t>
            </a:r>
          </a:p>
          <a:p>
            <a:pPr algn="ctr"/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 0800 é uma ligação </a:t>
            </a:r>
          </a:p>
          <a:p>
            <a:pPr algn="ctr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gratuita e pode ser feita a partir de seu celular.</a:t>
            </a:r>
          </a:p>
          <a:p>
            <a:pPr algn="ctr"/>
            <a:endParaRPr lang="pt-BR" b="1" dirty="0"/>
          </a:p>
        </p:txBody>
      </p:sp>
      <p:sp>
        <p:nvSpPr>
          <p:cNvPr id="72707" name="Rectangle 6"/>
          <p:cNvSpPr>
            <a:spLocks noChangeArrowheads="1"/>
          </p:cNvSpPr>
          <p:nvPr/>
        </p:nvSpPr>
        <p:spPr bwMode="auto">
          <a:xfrm>
            <a:off x="0" y="908050"/>
            <a:ext cx="91090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pt-BR" sz="3600" b="1" i="1" dirty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Contatos do SICLOM:</a:t>
            </a:r>
          </a:p>
        </p:txBody>
      </p:sp>
    </p:spTree>
    <p:extLst>
      <p:ext uri="{BB962C8B-B14F-4D97-AF65-F5344CB8AC3E}">
        <p14:creationId xmlns:p14="http://schemas.microsoft.com/office/powerpoint/2010/main" val="2852702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Box 13"/>
          <p:cNvSpPr txBox="1">
            <a:spLocks noChangeArrowheads="1"/>
          </p:cNvSpPr>
          <p:nvPr/>
        </p:nvSpPr>
        <p:spPr bwMode="auto">
          <a:xfrm>
            <a:off x="0" y="4652963"/>
            <a:ext cx="9144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3587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en-US" sz="2000" b="1" dirty="0" smtClean="0">
                <a:latin typeface="Verdana" pitchFamily="34" charset="0"/>
                <a:ea typeface="ＭＳ Ｐゴシック" pitchFamily="34" charset="-128"/>
              </a:rPr>
              <a:t>Juliana Monteiro da Cruz</a:t>
            </a:r>
          </a:p>
          <a:p>
            <a:pPr lvl="1" algn="ctr" eaLnBrk="1" hangingPunct="1">
              <a:spcAft>
                <a:spcPts val="600"/>
              </a:spcAft>
              <a:defRPr/>
            </a:pPr>
            <a:r>
              <a:rPr lang="en-US" sz="1400" i="1" dirty="0" smtClean="0">
                <a:latin typeface="Verdana" pitchFamily="34" charset="0"/>
                <a:ea typeface="ＭＳ Ｐゴシック" pitchFamily="34" charset="-128"/>
              </a:rPr>
              <a:t>siclom@aids.gov.br</a:t>
            </a:r>
          </a:p>
        </p:txBody>
      </p:sp>
      <p:sp>
        <p:nvSpPr>
          <p:cNvPr id="99331" name="TextBox 10"/>
          <p:cNvSpPr txBox="1">
            <a:spLocks noChangeArrowheads="1"/>
          </p:cNvSpPr>
          <p:nvPr/>
        </p:nvSpPr>
        <p:spPr bwMode="auto">
          <a:xfrm>
            <a:off x="0" y="17002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600" b="1" dirty="0" smtClean="0">
                <a:latin typeface="Verdana" pitchFamily="34" charset="0"/>
                <a:ea typeface="ＭＳ Ｐゴシック" pitchFamily="34" charset="-128"/>
              </a:rPr>
              <a:t>www.aids.gov.br</a:t>
            </a:r>
          </a:p>
        </p:txBody>
      </p:sp>
      <p:sp>
        <p:nvSpPr>
          <p:cNvPr id="99332" name="TextBox 10"/>
          <p:cNvSpPr txBox="1">
            <a:spLocks noChangeArrowheads="1"/>
          </p:cNvSpPr>
          <p:nvPr/>
        </p:nvSpPr>
        <p:spPr bwMode="auto">
          <a:xfrm>
            <a:off x="9698" y="2636912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600" b="1" dirty="0" smtClean="0">
                <a:latin typeface="Verdana" pitchFamily="34" charset="0"/>
                <a:ea typeface="ＭＳ Ｐゴシック" pitchFamily="34" charset="-128"/>
              </a:rPr>
              <a:t>www.aids.gov.br/gerencial</a:t>
            </a:r>
          </a:p>
        </p:txBody>
      </p:sp>
    </p:spTree>
    <p:extLst>
      <p:ext uri="{BB962C8B-B14F-4D97-AF65-F5344CB8AC3E}">
        <p14:creationId xmlns:p14="http://schemas.microsoft.com/office/powerpoint/2010/main" val="290203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15888"/>
            <a:ext cx="9144000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sz="28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que é o </a:t>
            </a:r>
            <a:r>
              <a:rPr lang="pt-BR" sz="28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Siclom</a:t>
            </a:r>
            <a:r>
              <a:rPr lang="pt-BR" sz="28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23849" y="2348880"/>
            <a:ext cx="8569325" cy="222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O Sistema de Controle Logístico de Medicamentos(SICLOM</a:t>
            </a: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), módulo prevenção, </a:t>
            </a:r>
            <a:r>
              <a:rPr lang="pt-B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foi criado com o objetivo de gerenciar a logística dos </a:t>
            </a: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preservativos </a:t>
            </a:r>
            <a:r>
              <a:rPr lang="pt-B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no Brasil. O sistema permite que o </a:t>
            </a: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Departamento </a:t>
            </a:r>
            <a:r>
              <a:rPr lang="pt-B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DST/Aids e Hepatites Virais se </a:t>
            </a:r>
            <a:r>
              <a:rPr lang="pt-B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mantenha atualizado em relação ao </a:t>
            </a: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abastecimento e distribuição de insumos de prevenção nas </a:t>
            </a:r>
            <a:r>
              <a:rPr lang="pt-B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várias regiões do país.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de cantos arredondados 32"/>
          <p:cNvSpPr/>
          <p:nvPr/>
        </p:nvSpPr>
        <p:spPr>
          <a:xfrm>
            <a:off x="1021656" y="2334965"/>
            <a:ext cx="3672408" cy="1776763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3797" name="TextBox 6"/>
          <p:cNvSpPr txBox="1">
            <a:spLocks noChangeArrowheads="1"/>
          </p:cNvSpPr>
          <p:nvPr/>
        </p:nvSpPr>
        <p:spPr bwMode="auto">
          <a:xfrm>
            <a:off x="381000" y="161925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Insumos de Prevenção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2857699" y="2888138"/>
            <a:ext cx="1565275" cy="60007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Insumos de Prevenção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406724" y="3556475"/>
            <a:ext cx="1081087" cy="3397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Controle de Estoque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406724" y="3053238"/>
            <a:ext cx="1081087" cy="33813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Plano de Necessidades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1406724" y="2456338"/>
            <a:ext cx="1081087" cy="4603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Rede de Programação e Distribuição</a:t>
            </a:r>
          </a:p>
        </p:txBody>
      </p:sp>
      <p:sp>
        <p:nvSpPr>
          <p:cNvPr id="36" name="Fluxograma: Processo predefinido 35"/>
          <p:cNvSpPr/>
          <p:nvPr/>
        </p:nvSpPr>
        <p:spPr>
          <a:xfrm>
            <a:off x="6350199" y="2921475"/>
            <a:ext cx="1295400" cy="454025"/>
          </a:xfrm>
          <a:prstGeom prst="flowChartPredefinedProcess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b="1" dirty="0">
                <a:solidFill>
                  <a:schemeClr val="bg1"/>
                </a:solidFill>
              </a:rPr>
              <a:t>SICLOM GERENCIAL</a:t>
            </a:r>
          </a:p>
        </p:txBody>
      </p:sp>
      <p:cxnSp>
        <p:nvCxnSpPr>
          <p:cNvPr id="37" name="Conector de seta reta 36"/>
          <p:cNvCxnSpPr>
            <a:stCxn id="36" idx="1"/>
          </p:cNvCxnSpPr>
          <p:nvPr/>
        </p:nvCxnSpPr>
        <p:spPr>
          <a:xfrm flipH="1">
            <a:off x="4694436" y="3148488"/>
            <a:ext cx="1655763" cy="0"/>
          </a:xfrm>
          <a:prstGeom prst="straightConnector1">
            <a:avLst/>
          </a:prstGeom>
          <a:ln w="19050" cmpd="dbl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85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de cantos arredondados 32"/>
          <p:cNvSpPr/>
          <p:nvPr/>
        </p:nvSpPr>
        <p:spPr>
          <a:xfrm>
            <a:off x="651607" y="1276475"/>
            <a:ext cx="3672408" cy="1776763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3797" name="TextBox 6"/>
          <p:cNvSpPr txBox="1">
            <a:spLocks noChangeArrowheads="1"/>
          </p:cNvSpPr>
          <p:nvPr/>
        </p:nvSpPr>
        <p:spPr bwMode="auto">
          <a:xfrm>
            <a:off x="381000" y="161925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Insumos de Prevenção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2487650" y="1829648"/>
            <a:ext cx="1565275" cy="60007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Insumos de Prevenção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036675" y="2497985"/>
            <a:ext cx="1081087" cy="3397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Controle de Estoque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036675" y="1994748"/>
            <a:ext cx="1081087" cy="33813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Plano de Necessidades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1036675" y="1397848"/>
            <a:ext cx="1081087" cy="46037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Rede de Programação e Distribuição</a:t>
            </a:r>
          </a:p>
        </p:txBody>
      </p:sp>
      <p:sp>
        <p:nvSpPr>
          <p:cNvPr id="36" name="Fluxograma: Processo predefinido 35"/>
          <p:cNvSpPr/>
          <p:nvPr/>
        </p:nvSpPr>
        <p:spPr>
          <a:xfrm>
            <a:off x="5980150" y="1862985"/>
            <a:ext cx="1295400" cy="454025"/>
          </a:xfrm>
          <a:prstGeom prst="flowChartPredefinedProcess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b="1" dirty="0">
                <a:solidFill>
                  <a:schemeClr val="bg1"/>
                </a:solidFill>
              </a:rPr>
              <a:t>SICLOM GERENCIAL</a:t>
            </a:r>
          </a:p>
        </p:txBody>
      </p:sp>
      <p:cxnSp>
        <p:nvCxnSpPr>
          <p:cNvPr id="37" name="Conector de seta reta 36"/>
          <p:cNvCxnSpPr>
            <a:stCxn id="36" idx="1"/>
          </p:cNvCxnSpPr>
          <p:nvPr/>
        </p:nvCxnSpPr>
        <p:spPr>
          <a:xfrm flipH="1">
            <a:off x="4324387" y="2089998"/>
            <a:ext cx="1655763" cy="0"/>
          </a:xfrm>
          <a:prstGeom prst="straightConnector1">
            <a:avLst/>
          </a:prstGeom>
          <a:ln w="19050" cmpd="dbl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de cantos arredondados 9"/>
          <p:cNvSpPr/>
          <p:nvPr/>
        </p:nvSpPr>
        <p:spPr>
          <a:xfrm>
            <a:off x="3347864" y="3428999"/>
            <a:ext cx="5010906" cy="2585323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492934" y="3640956"/>
            <a:ext cx="48234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Rede de Programação e </a:t>
            </a: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Distribuição</a:t>
            </a:r>
          </a:p>
          <a:p>
            <a:pPr algn="ctr">
              <a:defRPr/>
            </a:pP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r>
              <a:rPr lang="pt-BR" dirty="0">
                <a:solidFill>
                  <a:schemeClr val="bg1"/>
                </a:solidFill>
              </a:rPr>
              <a:t>A rede de distribuição serve para cadastrar ou vincular Almoxarifados e vincular as unidades que fazem parte da distribuição </a:t>
            </a:r>
            <a:r>
              <a:rPr lang="pt-BR" dirty="0" smtClean="0">
                <a:solidFill>
                  <a:schemeClr val="bg1"/>
                </a:solidFill>
              </a:rPr>
              <a:t> de insumos de prevenção </a:t>
            </a: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6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de cantos arredondados 32"/>
          <p:cNvSpPr/>
          <p:nvPr/>
        </p:nvSpPr>
        <p:spPr>
          <a:xfrm>
            <a:off x="467544" y="980728"/>
            <a:ext cx="3672408" cy="1776763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3797" name="TextBox 6"/>
          <p:cNvSpPr txBox="1">
            <a:spLocks noChangeArrowheads="1"/>
          </p:cNvSpPr>
          <p:nvPr/>
        </p:nvSpPr>
        <p:spPr bwMode="auto">
          <a:xfrm>
            <a:off x="381000" y="161925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Insumos de Prevenção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2303587" y="1533901"/>
            <a:ext cx="1565275" cy="60007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Insumos de Prevenção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852612" y="2202238"/>
            <a:ext cx="1081087" cy="3397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Controle de Estoque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852612" y="1699001"/>
            <a:ext cx="1081087" cy="33813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Plano de Necessidades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852612" y="1102101"/>
            <a:ext cx="1081087" cy="4603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Rede de Programação e Distribuição</a:t>
            </a:r>
          </a:p>
        </p:txBody>
      </p:sp>
      <p:sp>
        <p:nvSpPr>
          <p:cNvPr id="36" name="Fluxograma: Processo predefinido 35"/>
          <p:cNvSpPr/>
          <p:nvPr/>
        </p:nvSpPr>
        <p:spPr>
          <a:xfrm>
            <a:off x="5796087" y="1567238"/>
            <a:ext cx="1295400" cy="454025"/>
          </a:xfrm>
          <a:prstGeom prst="flowChartPredefinedProcess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b="1" dirty="0">
                <a:solidFill>
                  <a:schemeClr val="bg1"/>
                </a:solidFill>
              </a:rPr>
              <a:t>SICLOM GERENCIAL</a:t>
            </a:r>
          </a:p>
        </p:txBody>
      </p:sp>
      <p:cxnSp>
        <p:nvCxnSpPr>
          <p:cNvPr id="37" name="Conector de seta reta 36"/>
          <p:cNvCxnSpPr>
            <a:stCxn id="36" idx="1"/>
          </p:cNvCxnSpPr>
          <p:nvPr/>
        </p:nvCxnSpPr>
        <p:spPr>
          <a:xfrm flipH="1">
            <a:off x="4140324" y="1794251"/>
            <a:ext cx="1655763" cy="0"/>
          </a:xfrm>
          <a:prstGeom prst="straightConnector1">
            <a:avLst/>
          </a:prstGeom>
          <a:ln w="19050" cmpd="dbl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de cantos arredondados 10"/>
          <p:cNvSpPr/>
          <p:nvPr/>
        </p:nvSpPr>
        <p:spPr>
          <a:xfrm>
            <a:off x="3137272" y="2900342"/>
            <a:ext cx="5221498" cy="3264961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419872" y="2996952"/>
            <a:ext cx="4823482" cy="3534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Aft>
                <a:spcPts val="600"/>
              </a:spcAft>
            </a:pPr>
            <a:r>
              <a:rPr lang="pt-BR" b="1" dirty="0" smtClean="0">
                <a:solidFill>
                  <a:schemeClr val="bg1"/>
                </a:solidFill>
                <a:latin typeface="Verdana" pitchFamily="34" charset="0"/>
              </a:rPr>
              <a:t>Etapas </a:t>
            </a:r>
            <a:r>
              <a:rPr lang="pt-BR" b="1" dirty="0">
                <a:solidFill>
                  <a:schemeClr val="bg1"/>
                </a:solidFill>
                <a:latin typeface="Verdana" pitchFamily="34" charset="0"/>
              </a:rPr>
              <a:t>do </a:t>
            </a:r>
            <a:r>
              <a:rPr lang="pt-BR" b="1" dirty="0" smtClean="0">
                <a:solidFill>
                  <a:schemeClr val="bg1"/>
                </a:solidFill>
                <a:latin typeface="Verdana" pitchFamily="34" charset="0"/>
              </a:rPr>
              <a:t>processo:</a:t>
            </a:r>
          </a:p>
          <a:p>
            <a:pPr marL="285750" indent="-285750" algn="just" eaLnBrk="1" hangingPunct="1">
              <a:spcAft>
                <a:spcPts val="800"/>
              </a:spcAft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Município </a:t>
            </a:r>
            <a:r>
              <a:rPr lang="pt-BR" dirty="0">
                <a:solidFill>
                  <a:schemeClr val="bg1"/>
                </a:solidFill>
              </a:rPr>
              <a:t>elabora e fecha plano </a:t>
            </a:r>
            <a:r>
              <a:rPr lang="pt-BR" dirty="0" smtClean="0">
                <a:solidFill>
                  <a:schemeClr val="bg1"/>
                </a:solidFill>
              </a:rPr>
              <a:t>municipal;</a:t>
            </a:r>
          </a:p>
          <a:p>
            <a:pPr marL="285750" indent="-285750" algn="just" eaLnBrk="1" hangingPunct="1">
              <a:spcAft>
                <a:spcPts val="800"/>
              </a:spcAft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Estado </a:t>
            </a:r>
            <a:r>
              <a:rPr lang="pt-BR" dirty="0">
                <a:solidFill>
                  <a:schemeClr val="bg1"/>
                </a:solidFill>
              </a:rPr>
              <a:t>analisa e aprova plano municipal por população </a:t>
            </a:r>
            <a:r>
              <a:rPr lang="pt-BR" dirty="0" smtClean="0">
                <a:solidFill>
                  <a:schemeClr val="bg1"/>
                </a:solidFill>
              </a:rPr>
              <a:t>prioritária;</a:t>
            </a:r>
          </a:p>
          <a:p>
            <a:pPr marL="285750" indent="-285750" algn="just" eaLnBrk="1" hangingPunct="1">
              <a:spcAft>
                <a:spcPts val="800"/>
              </a:spcAft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Estado </a:t>
            </a:r>
            <a:r>
              <a:rPr lang="pt-BR" dirty="0">
                <a:solidFill>
                  <a:schemeClr val="bg1"/>
                </a:solidFill>
              </a:rPr>
              <a:t>elabora e fecha plano estadual excluindo a necessidade dos municípios </a:t>
            </a:r>
            <a:r>
              <a:rPr lang="pt-BR" dirty="0" smtClean="0">
                <a:solidFill>
                  <a:schemeClr val="bg1"/>
                </a:solidFill>
              </a:rPr>
              <a:t>vinculados;</a:t>
            </a:r>
          </a:p>
          <a:p>
            <a:pPr marL="285750" indent="-285750" algn="just" eaLnBrk="1" hangingPunct="1">
              <a:spcAft>
                <a:spcPts val="800"/>
              </a:spcAft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Estado </a:t>
            </a:r>
            <a:r>
              <a:rPr lang="pt-BR" dirty="0">
                <a:solidFill>
                  <a:schemeClr val="bg1"/>
                </a:solidFill>
              </a:rPr>
              <a:t>fecha plano </a:t>
            </a:r>
            <a:r>
              <a:rPr lang="pt-BR" dirty="0" smtClean="0">
                <a:solidFill>
                  <a:schemeClr val="bg1"/>
                </a:solidFill>
              </a:rPr>
              <a:t>consolidado;</a:t>
            </a:r>
          </a:p>
          <a:p>
            <a:pPr marL="285750" indent="-285750" algn="just" eaLnBrk="1" hangingPunct="1"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MS </a:t>
            </a:r>
            <a:r>
              <a:rPr lang="pt-BR" dirty="0">
                <a:solidFill>
                  <a:schemeClr val="bg1"/>
                </a:solidFill>
              </a:rPr>
              <a:t>analisa e aprova o plano consolidado</a:t>
            </a:r>
          </a:p>
          <a:p>
            <a:pPr marL="628650" lvl="1" indent="-171450" algn="just" eaLnBrk="1" hangingPunct="1">
              <a:buFont typeface="Arial" pitchFamily="34" charset="0"/>
              <a:buChar char="•"/>
            </a:pPr>
            <a:endParaRPr lang="pt-BR" sz="1200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  <a:p>
            <a:pPr algn="ctr">
              <a:defRPr/>
            </a:pP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6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de cantos arredondados 32"/>
          <p:cNvSpPr/>
          <p:nvPr/>
        </p:nvSpPr>
        <p:spPr>
          <a:xfrm>
            <a:off x="651607" y="1144712"/>
            <a:ext cx="3672408" cy="1776763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3797" name="TextBox 6"/>
          <p:cNvSpPr txBox="1">
            <a:spLocks noChangeArrowheads="1"/>
          </p:cNvSpPr>
          <p:nvPr/>
        </p:nvSpPr>
        <p:spPr bwMode="auto">
          <a:xfrm>
            <a:off x="381000" y="161925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Insumos de Prevenção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2487650" y="1697885"/>
            <a:ext cx="1565275" cy="60007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Insumos de Prevenção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036675" y="2366222"/>
            <a:ext cx="1081087" cy="33972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Controle de Estoque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036675" y="1862985"/>
            <a:ext cx="1081087" cy="33813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Plano de Necessidades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1036675" y="1266085"/>
            <a:ext cx="1081087" cy="4603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Rede de Programação e Distribuição</a:t>
            </a:r>
          </a:p>
        </p:txBody>
      </p:sp>
      <p:sp>
        <p:nvSpPr>
          <p:cNvPr id="36" name="Fluxograma: Processo predefinido 35"/>
          <p:cNvSpPr/>
          <p:nvPr/>
        </p:nvSpPr>
        <p:spPr>
          <a:xfrm>
            <a:off x="5980150" y="1731222"/>
            <a:ext cx="1295400" cy="454025"/>
          </a:xfrm>
          <a:prstGeom prst="flowChartPredefinedProcess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b="1" dirty="0">
                <a:solidFill>
                  <a:schemeClr val="bg1"/>
                </a:solidFill>
              </a:rPr>
              <a:t>SICLOM GERENCIAL</a:t>
            </a:r>
          </a:p>
        </p:txBody>
      </p:sp>
      <p:cxnSp>
        <p:nvCxnSpPr>
          <p:cNvPr id="37" name="Conector de seta reta 36"/>
          <p:cNvCxnSpPr>
            <a:stCxn id="36" idx="1"/>
          </p:cNvCxnSpPr>
          <p:nvPr/>
        </p:nvCxnSpPr>
        <p:spPr>
          <a:xfrm flipH="1">
            <a:off x="4324387" y="1958235"/>
            <a:ext cx="1655763" cy="0"/>
          </a:xfrm>
          <a:prstGeom prst="straightConnector1">
            <a:avLst/>
          </a:prstGeom>
          <a:ln w="19050" cmpd="dbl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de cantos arredondados 9"/>
          <p:cNvSpPr/>
          <p:nvPr/>
        </p:nvSpPr>
        <p:spPr>
          <a:xfrm>
            <a:off x="3347864" y="3428999"/>
            <a:ext cx="5010906" cy="2585323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441576" y="3701931"/>
            <a:ext cx="48234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Mapa </a:t>
            </a: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Mensal</a:t>
            </a: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pt-BR" dirty="0" smtClean="0">
                <a:solidFill>
                  <a:schemeClr val="bg1"/>
                </a:solidFill>
              </a:rPr>
              <a:t>Controle </a:t>
            </a:r>
            <a:r>
              <a:rPr lang="pt-BR" dirty="0" smtClean="0">
                <a:solidFill>
                  <a:schemeClr val="bg1"/>
                </a:solidFill>
              </a:rPr>
              <a:t>de entradas e saídas de estoque dos insumos de </a:t>
            </a:r>
            <a:r>
              <a:rPr lang="pt-BR" dirty="0" smtClean="0">
                <a:solidFill>
                  <a:schemeClr val="bg1"/>
                </a:solidFill>
              </a:rPr>
              <a:t>prevenção  dos almoxarifados/UDM</a:t>
            </a:r>
            <a:endParaRPr lang="pt-BR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endParaRPr lang="pt-BR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Mapa </a:t>
            </a: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Mensal Consolidado</a:t>
            </a: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r>
              <a:rPr lang="pt-BR" dirty="0" smtClean="0">
                <a:solidFill>
                  <a:schemeClr val="bg1"/>
                </a:solidFill>
              </a:rPr>
              <a:t>Fechamento estadual dos dados da rede estadual</a:t>
            </a: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endParaRPr lang="pt-BR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6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250825" y="112713"/>
            <a:ext cx="8675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Mapa de Consumo Mensal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8" y="1700808"/>
            <a:ext cx="9144000" cy="3462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56792"/>
            <a:ext cx="9143999" cy="340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500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250825" y="112713"/>
            <a:ext cx="8675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Mapa de Consumo Mensal</a:t>
            </a:r>
          </a:p>
        </p:txBody>
      </p:sp>
      <p:sp>
        <p:nvSpPr>
          <p:cNvPr id="3" name="Retângulo 2"/>
          <p:cNvSpPr/>
          <p:nvPr/>
        </p:nvSpPr>
        <p:spPr>
          <a:xfrm>
            <a:off x="179511" y="2158692"/>
            <a:ext cx="8747001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pt-B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Entradas: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Todas as entradas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insumos no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período entre o dia 1º até último dia do mês de referência, vindas do almoxarifado ou por remanejamento de outra UDM.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MS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- Quantitativo de insumos recebidos adquiridos pelo Ministério da Saúde via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almoxarifado;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Estado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- Quantitativo de insumos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recebidos adquiridos pelo Estado. </a:t>
            </a:r>
          </a:p>
          <a:p>
            <a:pPr marL="342900" indent="-34290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Doação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Quantitativo recebido por doações.</a:t>
            </a:r>
          </a:p>
          <a:p>
            <a:pPr marL="342900" indent="-34290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Remanejado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- Quantitativo de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insumos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recebidos por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remanejamento;</a:t>
            </a:r>
          </a:p>
          <a:p>
            <a:pPr marL="342900" indent="-34290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Ajuste </a:t>
            </a:r>
            <a:r>
              <a:rPr lang="pt-B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de entrada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– Todo ajuste feito para entradas no mapa. Tem que ter justificativa;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144000" cy="659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88501FC1BD68B4C97DC9660C0F6C73B" ma:contentTypeVersion="0" ma:contentTypeDescription="Crie um novo documento." ma:contentTypeScope="" ma:versionID="51d66506b0fe29a6b963cc15abf915a3">
  <xsd:schema xmlns:xsd="http://www.w3.org/2001/XMLSchema" xmlns:p="http://schemas.microsoft.com/office/2006/metadata/properties" targetNamespace="http://schemas.microsoft.com/office/2006/metadata/properties" ma:root="true" ma:fieldsID="834597303d62dd03ddcd59f56325a21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7E33E0-91ED-4DF8-916B-B3211EA754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E890ED5-D96C-4D65-907B-AEAA39EF73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AA08F6-FD65-4475-AD91-E141360067B1}">
  <ds:schemaRefs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2927</TotalTime>
  <Words>534</Words>
  <Application>Microsoft Office PowerPoint</Application>
  <PresentationFormat>Apresentação na tela (4:3)</PresentationFormat>
  <Paragraphs>82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Apresentação do PowerPoint</vt:lpstr>
      <vt:lpstr>O que é o Siclom?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Ministério da Saúde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apresentação institucional com fundo branco</dc:title>
  <dc:creator>roberto.silva</dc:creator>
  <cp:lastModifiedBy>Administrador</cp:lastModifiedBy>
  <cp:revision>144</cp:revision>
  <dcterms:created xsi:type="dcterms:W3CDTF">2012-01-10T18:43:01Z</dcterms:created>
  <dcterms:modified xsi:type="dcterms:W3CDTF">2013-04-24T12:28:32Z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0x010100B88501FC1BD68B4C97DC9660C0F6C73B</vt:lpwstr>
  </property>
</Properties>
</file>